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handoutMasterIdLst>
    <p:handoutMasterId r:id="rId17"/>
  </p:handoutMasterIdLst>
  <p:sldIdLst>
    <p:sldId id="314" r:id="rId2"/>
    <p:sldId id="320" r:id="rId3"/>
    <p:sldId id="316" r:id="rId4"/>
    <p:sldId id="315" r:id="rId5"/>
    <p:sldId id="335" r:id="rId6"/>
    <p:sldId id="328" r:id="rId7"/>
    <p:sldId id="329" r:id="rId8"/>
    <p:sldId id="330" r:id="rId9"/>
    <p:sldId id="334" r:id="rId10"/>
    <p:sldId id="336" r:id="rId11"/>
    <p:sldId id="337" r:id="rId12"/>
    <p:sldId id="333" r:id="rId13"/>
    <p:sldId id="338" r:id="rId14"/>
    <p:sldId id="339" r:id="rId15"/>
  </p:sldIdLst>
  <p:sldSz cx="9144000" cy="6858000" type="screen4x3"/>
  <p:notesSz cx="6769100" cy="9906000"/>
  <p:defaultTextStyle>
    <a:defPPr>
      <a:defRPr lang="zh-TW"/>
    </a:defPPr>
    <a:lvl1pPr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99"/>
    <a:srgbClr val="C9F6F7"/>
    <a:srgbClr val="B6F3F4"/>
    <a:srgbClr val="FFFFCC"/>
    <a:srgbClr val="FF0000"/>
    <a:srgbClr val="66CCFF"/>
    <a:srgbClr val="FF9900"/>
    <a:srgbClr val="CC33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47" autoAdjust="0"/>
    <p:restoredTop sz="94364" autoAdjust="0"/>
  </p:normalViewPr>
  <p:slideViewPr>
    <p:cSldViewPr>
      <p:cViewPr varScale="1">
        <p:scale>
          <a:sx n="70" d="100"/>
          <a:sy n="70" d="100"/>
        </p:scale>
        <p:origin x="9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40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2F5646-6CB1-458D-BADB-C6E296035BE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8578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 smtClean="0"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1" smtClean="0"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fld id="{96ACD231-2B8D-4B2D-8307-F8E058ED332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9906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/>
          </a:p>
        </p:txBody>
      </p:sp>
      <p:pic>
        <p:nvPicPr>
          <p:cNvPr id="5" name="Picture 3" descr="D:\FRONTPAGE THEMES\NATURE\ANABNR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800"/>
            </a:lvl1pPr>
          </a:lstStyle>
          <a:p>
            <a:fld id="{A8C70CF7-FCB1-46FE-A8A1-83DB420681E5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8673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3C327-1994-4395-8065-D15E588A494A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4262561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D0781-6060-41BC-AA88-01B2D1AF2EA2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45924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fld id="{B5CBEBF1-01DA-4419-A1A4-6CC83BB58DA1}" type="slidenum">
              <a:rPr lang="en-US" altLang="zh-TW" smtClean="0"/>
              <a:pPr/>
              <a:t>‹#›</a:t>
            </a:fld>
            <a:endParaRPr lang="en-US" altLang="zh-TW" sz="1100" dirty="0"/>
          </a:p>
        </p:txBody>
      </p:sp>
    </p:spTree>
    <p:extLst>
      <p:ext uri="{BB962C8B-B14F-4D97-AF65-F5344CB8AC3E}">
        <p14:creationId xmlns:p14="http://schemas.microsoft.com/office/powerpoint/2010/main" val="596544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87D8A-3DFC-4312-8222-8A41D6AA39B4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24277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375E2F-C693-48CC-9CA1-734F147BA0E3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84930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EC51B8-D3E6-475A-A7FB-D506A2C2710B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414890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FAE3C-6550-490D-9479-562C60E36106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222718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7E25C-2DFE-419F-B206-A5161E803BB5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66537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B259A-DAB0-4D86-AF3C-B51142EB0159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52624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BF9818-54B8-43EA-B265-49AE842A08F8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86779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/>
          </a:p>
        </p:txBody>
      </p:sp>
      <p:sp>
        <p:nvSpPr>
          <p:cNvPr id="1028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/>
          </a:p>
        </p:txBody>
      </p:sp>
      <p:sp>
        <p:nvSpPr>
          <p:cNvPr id="1029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 smtClean="0">
                <a:solidFill>
                  <a:schemeClr val="tx2"/>
                </a:solidFill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951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solidFill>
                  <a:schemeClr val="tx2"/>
                </a:solidFill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1033" name="Picture 9" descr="C:\Wendy\anabnr2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/>
          </a:p>
        </p:txBody>
      </p:sp>
      <p:sp>
        <p:nvSpPr>
          <p:cNvPr id="14951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>
                <a:solidFill>
                  <a:schemeClr val="tx2"/>
                </a:solidFill>
              </a:defRPr>
            </a:lvl1pPr>
          </a:lstStyle>
          <a:p>
            <a:fld id="{435D13C6-9077-405C-9B72-9D2D6D701E5E}" type="slidenum">
              <a:rPr lang="en-US" altLang="zh-TW"/>
              <a:pPr/>
              <a:t>‹#›</a:t>
            </a:fld>
            <a:endParaRPr lang="en-US" altLang="zh-TW" sz="14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7"/>
          <p:cNvSpPr>
            <a:spLocks noChangeArrowheads="1"/>
          </p:cNvSpPr>
          <p:nvPr/>
        </p:nvSpPr>
        <p:spPr bwMode="auto">
          <a:xfrm rot="615358">
            <a:off x="4085793" y="2484077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99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endParaRPr lang="zh-HK" altLang="en-US" sz="8000" b="1" dirty="0" smtClean="0">
              <a:solidFill>
                <a:srgbClr val="FF99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8"/>
          <p:cNvSpPr>
            <a:spLocks noChangeArrowheads="1"/>
          </p:cNvSpPr>
          <p:nvPr/>
        </p:nvSpPr>
        <p:spPr bwMode="auto">
          <a:xfrm rot="20751981">
            <a:off x="6731482" y="2548660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CC66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endParaRPr lang="zh-HK" altLang="en-US" sz="8000" b="1" dirty="0" smtClean="0">
              <a:solidFill>
                <a:srgbClr val="CC66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5"/>
          <p:cNvSpPr>
            <a:spLocks noChangeArrowheads="1"/>
          </p:cNvSpPr>
          <p:nvPr/>
        </p:nvSpPr>
        <p:spPr bwMode="auto">
          <a:xfrm rot="334861">
            <a:off x="2759554" y="2485506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餐</a:t>
            </a:r>
            <a:endParaRPr lang="zh-HK" altLang="en-US" sz="8000" b="1" dirty="0" smtClean="0">
              <a:solidFill>
                <a:srgbClr val="99CC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5"/>
          <p:cNvSpPr>
            <a:spLocks noChangeArrowheads="1"/>
          </p:cNvSpPr>
          <p:nvPr/>
        </p:nvSpPr>
        <p:spPr bwMode="auto">
          <a:xfrm rot="334861">
            <a:off x="5426546" y="2543504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革</a:t>
            </a:r>
            <a:endParaRPr lang="zh-HK" altLang="en-US" sz="8000" b="1" dirty="0" smtClean="0">
              <a:solidFill>
                <a:srgbClr val="00B0F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6"/>
          <p:cNvSpPr>
            <a:spLocks noChangeArrowheads="1"/>
          </p:cNvSpPr>
          <p:nvPr/>
        </p:nvSpPr>
        <p:spPr bwMode="auto">
          <a:xfrm rot="21288933">
            <a:off x="1542877" y="2556849"/>
            <a:ext cx="14670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>
                <a:solidFill>
                  <a:srgbClr val="FF9999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午</a:t>
            </a:r>
            <a:r>
              <a:rPr lang="en-US" altLang="zh-TW" sz="8000" b="1" dirty="0" smtClean="0">
                <a:solidFill>
                  <a:srgbClr val="FF9999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8000" b="1" dirty="0" smtClean="0">
              <a:solidFill>
                <a:srgbClr val="FF9999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6838950" y="184265"/>
            <a:ext cx="23050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kumimoji="0" lang="zh-TW" altLang="en-US" sz="2400" b="1" dirty="0">
                <a:solidFill>
                  <a:srgbClr val="99CC00"/>
                </a:solidFill>
              </a:rPr>
              <a:t>滋味營養教室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1520" y="5992812"/>
            <a:ext cx="792480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hangingPunct="1">
              <a:buNone/>
              <a:defRPr/>
            </a:pPr>
            <a:r>
              <a:rPr kumimoji="0" lang="zh-TW" altLang="en-US" sz="1800" dirty="0">
                <a:solidFill>
                  <a:schemeClr val="accent5">
                    <a:lumMod val="50000"/>
                  </a:schemeClr>
                </a:solidFill>
              </a:rPr>
              <a:t>優質教育基金贊助（計劃編號</a:t>
            </a:r>
            <a:r>
              <a:rPr kumimoji="0" lang="en-US" altLang="zh-TW" sz="1800" dirty="0">
                <a:solidFill>
                  <a:schemeClr val="accent5">
                    <a:lumMod val="50000"/>
                  </a:schemeClr>
                </a:solidFill>
              </a:rPr>
              <a:t>︰2015/0252</a:t>
            </a:r>
            <a:r>
              <a:rPr kumimoji="0" lang="zh-TW" altLang="en-US" sz="1800" dirty="0">
                <a:solidFill>
                  <a:schemeClr val="accent5">
                    <a:lumMod val="50000"/>
                  </a:schemeClr>
                </a:solidFill>
              </a:rPr>
              <a:t>）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kumimoji="0"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香港中文大學醫學院健康教育及促進健康中心製作</a:t>
            </a:r>
            <a:endParaRPr kumimoji="0" lang="en-US" altLang="zh-TW" sz="18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59766"/>
              </p:ext>
            </p:extLst>
          </p:nvPr>
        </p:nvGraphicFramePr>
        <p:xfrm>
          <a:off x="1043608" y="980728"/>
          <a:ext cx="7772400" cy="53838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193041943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82691904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01721157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53487843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159307550"/>
                    </a:ext>
                  </a:extLst>
                </a:gridCol>
                <a:gridCol w="1147664">
                  <a:extLst>
                    <a:ext uri="{9D8B030D-6E8A-4147-A177-3AD203B41FA5}">
                      <a16:colId xmlns:a16="http://schemas.microsoft.com/office/drawing/2014/main" val="2598416649"/>
                    </a:ext>
                  </a:extLst>
                </a:gridCol>
              </a:tblGrid>
              <a:tr h="362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星期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</a:t>
                      </a:r>
                      <a:r>
                        <a:rPr lang="zh-TW" sz="2400" kern="100" dirty="0">
                          <a:effectLst/>
                        </a:rPr>
                        <a:t>餐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B</a:t>
                      </a:r>
                      <a:r>
                        <a:rPr lang="zh-TW" sz="2400" kern="100" dirty="0">
                          <a:effectLst/>
                        </a:rPr>
                        <a:t>餐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C</a:t>
                      </a:r>
                      <a:r>
                        <a:rPr lang="zh-TW" sz="2400" kern="100" dirty="0">
                          <a:effectLst/>
                        </a:rPr>
                        <a:t>餐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D</a:t>
                      </a:r>
                      <a:r>
                        <a:rPr lang="zh-TW" sz="2400" kern="100" dirty="0">
                          <a:effectLst/>
                        </a:rPr>
                        <a:t>餐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健康</a:t>
                      </a:r>
                      <a:endParaRPr lang="en-US" altLang="zh-TW" sz="24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之</a:t>
                      </a:r>
                      <a:r>
                        <a:rPr lang="zh-TW" sz="2400" kern="100" dirty="0">
                          <a:effectLst/>
                        </a:rPr>
                        <a:t>選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3468041767"/>
                  </a:ext>
                </a:extLst>
              </a:tr>
              <a:tr h="780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加州蜜桃肉粒飯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吉</a:t>
                      </a:r>
                      <a:r>
                        <a:rPr lang="zh-TW" altLang="en-US" sz="2000" kern="100" dirty="0" smtClean="0">
                          <a:effectLst/>
                        </a:rPr>
                        <a:t>列</a:t>
                      </a:r>
                      <a:r>
                        <a:rPr lang="zh-TW" sz="2000" kern="100" dirty="0" smtClean="0">
                          <a:effectLst/>
                        </a:rPr>
                        <a:t>炸</a:t>
                      </a:r>
                      <a:r>
                        <a:rPr lang="zh-TW" sz="2000" kern="100" dirty="0">
                          <a:effectLst/>
                        </a:rPr>
                        <a:t>豬扒</a:t>
                      </a:r>
                      <a:r>
                        <a:rPr lang="zh-TW" sz="2000" kern="100" dirty="0" smtClean="0">
                          <a:effectLst/>
                        </a:rPr>
                        <a:t>飯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黑椒牛柳絲炆米</a:t>
                      </a:r>
                      <a:r>
                        <a:rPr lang="zh-TW" sz="2000" kern="100" dirty="0" smtClean="0">
                          <a:effectLst/>
                        </a:rPr>
                        <a:t>線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草菇干</a:t>
                      </a:r>
                      <a:r>
                        <a:rPr lang="zh-TW" sz="2000" kern="100" dirty="0" smtClean="0">
                          <a:effectLst/>
                        </a:rPr>
                        <a:t>燒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伊</a:t>
                      </a:r>
                      <a:r>
                        <a:rPr lang="zh-TW" sz="2000" kern="100" dirty="0">
                          <a:effectLst/>
                        </a:rPr>
                        <a:t>麵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742038814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二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照燒蘑菇牛肉飯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餐肉 香腸飯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配洋蔥</a:t>
                      </a:r>
                      <a:r>
                        <a:rPr lang="zh-TW" sz="2000" kern="100" dirty="0" smtClean="0">
                          <a:effectLst/>
                        </a:rPr>
                        <a:t>汁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點心</a:t>
                      </a:r>
                      <a:r>
                        <a:rPr lang="zh-TW" sz="2000" kern="100" dirty="0" smtClean="0">
                          <a:effectLst/>
                        </a:rPr>
                        <a:t>拼</a:t>
                      </a:r>
                      <a:r>
                        <a:rPr lang="zh-TW" altLang="en-US" sz="2000" kern="100" dirty="0" smtClean="0">
                          <a:effectLst/>
                        </a:rPr>
                        <a:t>盤</a:t>
                      </a:r>
                      <a:r>
                        <a:rPr lang="zh-TW" sz="2000" kern="100" dirty="0" smtClean="0">
                          <a:effectLst/>
                        </a:rPr>
                        <a:t>配</a:t>
                      </a:r>
                      <a:endParaRPr lang="zh-TW" sz="2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星洲炒米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椰菜冬菇炆</a:t>
                      </a:r>
                      <a:r>
                        <a:rPr lang="zh-TW" sz="2000" kern="100" dirty="0" smtClean="0">
                          <a:effectLst/>
                        </a:rPr>
                        <a:t>麵</a:t>
                      </a:r>
                      <a:r>
                        <a:rPr lang="zh-TW" altLang="en-US" sz="2000" kern="100" dirty="0" smtClean="0">
                          <a:effectLst/>
                        </a:rPr>
                        <a:t>筋</a:t>
                      </a:r>
                      <a:r>
                        <a:rPr lang="zh-TW" sz="2000" kern="100" dirty="0" smtClean="0">
                          <a:effectLst/>
                        </a:rPr>
                        <a:t>飯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638098536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三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港式雜菜雞</a:t>
                      </a:r>
                      <a:r>
                        <a:rPr lang="zh-TW" sz="2000" kern="100" dirty="0" smtClean="0">
                          <a:effectLst/>
                        </a:rPr>
                        <a:t>絲炒</a:t>
                      </a:r>
                      <a:r>
                        <a:rPr lang="zh-TW" sz="2000" kern="100" dirty="0">
                          <a:effectLst/>
                        </a:rPr>
                        <a:t>河粉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粟米魚</a:t>
                      </a:r>
                      <a:r>
                        <a:rPr lang="zh-TW" sz="2000" kern="100" dirty="0" smtClean="0">
                          <a:effectLst/>
                        </a:rPr>
                        <a:t>柳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漢堡</a:t>
                      </a:r>
                      <a:r>
                        <a:rPr lang="zh-TW" sz="2000" kern="100" dirty="0">
                          <a:effectLst/>
                        </a:rPr>
                        <a:t>扒飯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芝士火腿鬆</a:t>
                      </a:r>
                      <a:r>
                        <a:rPr lang="zh-TW" sz="2000" kern="100" dirty="0" smtClean="0">
                          <a:effectLst/>
                        </a:rPr>
                        <a:t>餅配意</a:t>
                      </a:r>
                      <a:r>
                        <a:rPr lang="zh-TW" sz="2000" kern="100" dirty="0">
                          <a:effectLst/>
                        </a:rPr>
                        <a:t>式忌廉雞肉雲</a:t>
                      </a:r>
                      <a:r>
                        <a:rPr lang="zh-TW" sz="2000" kern="100" dirty="0" smtClean="0">
                          <a:effectLst/>
                        </a:rPr>
                        <a:t>吞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節瓜雲耳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玉子豆腐飯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2449838928"/>
                  </a:ext>
                </a:extLst>
              </a:tr>
              <a:tr h="869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四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土魷肉餅</a:t>
                      </a:r>
                      <a:r>
                        <a:rPr lang="zh-TW" sz="2000" kern="100" dirty="0" smtClean="0">
                          <a:effectLst/>
                        </a:rPr>
                        <a:t>飯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炸雞扒飯</a:t>
                      </a:r>
                      <a:r>
                        <a:rPr lang="zh-TW" sz="2000" kern="100" dirty="0" smtClean="0">
                          <a:effectLst/>
                        </a:rPr>
                        <a:t>配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咖</a:t>
                      </a:r>
                      <a:r>
                        <a:rPr lang="zh-TW" sz="2000" kern="100" dirty="0">
                          <a:effectLst/>
                        </a:rPr>
                        <a:t>喱汁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粟米肉醬燴意粉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茄汁雜菜燴通心粉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856359395"/>
                  </a:ext>
                </a:extLst>
              </a:tr>
              <a:tr h="423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五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南瓜鴨胸肉紅米飯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和風炸魚餅</a:t>
                      </a:r>
                      <a:r>
                        <a:rPr lang="zh-TW" sz="2000" kern="100" dirty="0" smtClean="0">
                          <a:effectLst/>
                        </a:rPr>
                        <a:t>飯配</a:t>
                      </a:r>
                      <a:r>
                        <a:rPr lang="zh-TW" sz="2000" kern="100" dirty="0">
                          <a:effectLst/>
                        </a:rPr>
                        <a:t>燒雞肉</a:t>
                      </a:r>
                      <a:r>
                        <a:rPr lang="zh-TW" sz="2000" kern="100" dirty="0" smtClean="0">
                          <a:effectLst/>
                        </a:rPr>
                        <a:t>串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漢堡扒 珍寶</a:t>
                      </a:r>
                      <a:r>
                        <a:rPr lang="zh-TW" sz="2000" kern="100" dirty="0" smtClean="0">
                          <a:effectLst/>
                        </a:rPr>
                        <a:t>腸</a:t>
                      </a:r>
                      <a:r>
                        <a:rPr lang="zh-TW" altLang="en-US" sz="2000" kern="100" dirty="0" smtClean="0">
                          <a:effectLst/>
                        </a:rPr>
                        <a:t> </a:t>
                      </a:r>
                      <a:r>
                        <a:rPr lang="zh-TW" sz="2000" kern="100" dirty="0" smtClean="0">
                          <a:effectLst/>
                        </a:rPr>
                        <a:t>配</a:t>
                      </a:r>
                      <a:r>
                        <a:rPr lang="zh-TW" sz="2000" kern="100" dirty="0">
                          <a:effectLst/>
                        </a:rPr>
                        <a:t>粟米薯茸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白汁忌</a:t>
                      </a:r>
                      <a:r>
                        <a:rPr lang="zh-TW" sz="2000" kern="100" dirty="0" smtClean="0">
                          <a:effectLst/>
                        </a:rPr>
                        <a:t>廉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磨</a:t>
                      </a:r>
                      <a:r>
                        <a:rPr lang="zh-TW" sz="2000" kern="100" dirty="0">
                          <a:effectLst/>
                        </a:rPr>
                        <a:t>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筆尖粉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3975126497"/>
                  </a:ext>
                </a:extLst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1772816"/>
            <a:ext cx="450050" cy="64807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2636912"/>
            <a:ext cx="450050" cy="64807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5599475"/>
            <a:ext cx="450050" cy="64807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725144"/>
            <a:ext cx="450050" cy="64807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3645024"/>
            <a:ext cx="450050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5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32637"/>
              </p:ext>
            </p:extLst>
          </p:nvPr>
        </p:nvGraphicFramePr>
        <p:xfrm>
          <a:off x="1043608" y="980728"/>
          <a:ext cx="7772400" cy="573893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193041943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82691904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01721157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53487843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159307550"/>
                    </a:ext>
                  </a:extLst>
                </a:gridCol>
                <a:gridCol w="1147664">
                  <a:extLst>
                    <a:ext uri="{9D8B030D-6E8A-4147-A177-3AD203B41FA5}">
                      <a16:colId xmlns:a16="http://schemas.microsoft.com/office/drawing/2014/main" val="2598416649"/>
                    </a:ext>
                  </a:extLst>
                </a:gridCol>
              </a:tblGrid>
              <a:tr h="362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星期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</a:t>
                      </a:r>
                      <a:r>
                        <a:rPr lang="zh-TW" sz="2400" kern="100" dirty="0">
                          <a:effectLst/>
                        </a:rPr>
                        <a:t>餐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B</a:t>
                      </a:r>
                      <a:r>
                        <a:rPr lang="zh-TW" sz="2400" kern="100" dirty="0">
                          <a:effectLst/>
                        </a:rPr>
                        <a:t>餐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C</a:t>
                      </a:r>
                      <a:r>
                        <a:rPr lang="zh-TW" sz="2400" kern="100" dirty="0">
                          <a:effectLst/>
                        </a:rPr>
                        <a:t>餐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D</a:t>
                      </a:r>
                      <a:r>
                        <a:rPr lang="zh-TW" sz="2400" kern="100" dirty="0">
                          <a:effectLst/>
                        </a:rPr>
                        <a:t>餐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健康</a:t>
                      </a:r>
                      <a:endParaRPr lang="en-US" altLang="zh-TW" sz="24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之</a:t>
                      </a:r>
                      <a:r>
                        <a:rPr lang="zh-TW" sz="2400" kern="100" dirty="0">
                          <a:effectLst/>
                        </a:rPr>
                        <a:t>選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3468041767"/>
                  </a:ext>
                </a:extLst>
              </a:tr>
              <a:tr h="780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加州蜜桃肉粒飯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吉</a:t>
                      </a:r>
                      <a:r>
                        <a:rPr lang="zh-TW" altLang="en-US" sz="2000" kern="100" dirty="0" smtClean="0">
                          <a:effectLst/>
                        </a:rPr>
                        <a:t>列</a:t>
                      </a:r>
                      <a:r>
                        <a:rPr lang="zh-TW" sz="2000" kern="100" dirty="0" smtClean="0">
                          <a:effectLst/>
                        </a:rPr>
                        <a:t>炸</a:t>
                      </a:r>
                      <a:r>
                        <a:rPr lang="zh-TW" sz="2000" kern="100" dirty="0">
                          <a:effectLst/>
                        </a:rPr>
                        <a:t>豬扒飯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（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）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黑椒牛柳絲炆米線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（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）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草菇干</a:t>
                      </a:r>
                      <a:r>
                        <a:rPr lang="zh-TW" sz="2000" kern="100" dirty="0" smtClean="0">
                          <a:effectLst/>
                        </a:rPr>
                        <a:t>燒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伊</a:t>
                      </a:r>
                      <a:r>
                        <a:rPr lang="zh-TW" sz="2000" kern="100" dirty="0">
                          <a:effectLst/>
                        </a:rPr>
                        <a:t>麵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742038814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二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照燒蘑菇牛肉飯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餐肉 香腸飯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配洋蔥汁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（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）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點心</a:t>
                      </a:r>
                      <a:r>
                        <a:rPr lang="zh-TW" sz="2000" kern="100" dirty="0" smtClean="0">
                          <a:effectLst/>
                        </a:rPr>
                        <a:t>拼</a:t>
                      </a:r>
                      <a:r>
                        <a:rPr lang="zh-TW" altLang="en-US" sz="2000" kern="100" dirty="0" smtClean="0">
                          <a:effectLst/>
                        </a:rPr>
                        <a:t>盤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配星洲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炒米</a:t>
                      </a:r>
                      <a:r>
                        <a:rPr lang="zh-TW" altLang="zh-HK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（</a:t>
                      </a:r>
                      <a:r>
                        <a:rPr lang="en-US" altLang="zh-HK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r>
                        <a:rPr lang="zh-TW" altLang="zh-HK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）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椰菜冬菇炆</a:t>
                      </a:r>
                      <a:r>
                        <a:rPr lang="zh-TW" sz="2000" kern="100" dirty="0" smtClean="0">
                          <a:effectLst/>
                        </a:rPr>
                        <a:t>麵</a:t>
                      </a:r>
                      <a:r>
                        <a:rPr lang="zh-TW" altLang="en-US" sz="2000" kern="100" dirty="0" smtClean="0">
                          <a:effectLst/>
                        </a:rPr>
                        <a:t>筋</a:t>
                      </a:r>
                      <a:r>
                        <a:rPr lang="zh-TW" sz="2000" kern="100" dirty="0" smtClean="0">
                          <a:effectLst/>
                        </a:rPr>
                        <a:t>飯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638098536"/>
                  </a:ext>
                </a:extLst>
              </a:tr>
              <a:tr h="423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三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港式雜菜雞</a:t>
                      </a:r>
                      <a:r>
                        <a:rPr lang="zh-TW" sz="2000" kern="100" dirty="0" smtClean="0">
                          <a:effectLst/>
                        </a:rPr>
                        <a:t>絲炒</a:t>
                      </a:r>
                      <a:r>
                        <a:rPr lang="zh-TW" sz="2000" kern="100" dirty="0">
                          <a:effectLst/>
                        </a:rPr>
                        <a:t>河粉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粟米魚</a:t>
                      </a:r>
                      <a:r>
                        <a:rPr lang="zh-TW" sz="2000" kern="100" dirty="0" smtClean="0">
                          <a:effectLst/>
                        </a:rPr>
                        <a:t>柳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漢堡</a:t>
                      </a:r>
                      <a:r>
                        <a:rPr lang="zh-TW" sz="2000" kern="100" dirty="0">
                          <a:effectLst/>
                        </a:rPr>
                        <a:t>扒飯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芝士火腿鬆</a:t>
                      </a:r>
                      <a:r>
                        <a:rPr lang="zh-TW" sz="2000" kern="100" dirty="0" smtClean="0">
                          <a:effectLst/>
                        </a:rPr>
                        <a:t>餅配意式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忌</a:t>
                      </a:r>
                      <a:r>
                        <a:rPr lang="zh-TW" sz="2000" kern="100" dirty="0">
                          <a:effectLst/>
                        </a:rPr>
                        <a:t>廉雞肉雲吞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（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）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節瓜雲耳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玉子豆腐飯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2449838928"/>
                  </a:ext>
                </a:extLst>
              </a:tr>
              <a:tr h="869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四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土魷肉餅飯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(*)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炸雞扒飯</a:t>
                      </a:r>
                      <a:r>
                        <a:rPr lang="zh-TW" sz="2000" kern="100" dirty="0" smtClean="0">
                          <a:effectLst/>
                        </a:rPr>
                        <a:t>配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咖</a:t>
                      </a:r>
                      <a:r>
                        <a:rPr lang="zh-TW" sz="2000" kern="100" dirty="0">
                          <a:effectLst/>
                        </a:rPr>
                        <a:t>喱</a:t>
                      </a:r>
                      <a:r>
                        <a:rPr lang="zh-TW" sz="2000" kern="100" dirty="0" smtClean="0">
                          <a:effectLst/>
                        </a:rPr>
                        <a:t>汁</a:t>
                      </a:r>
                      <a:r>
                        <a:rPr lang="zh-TW" altLang="zh-HK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（</a:t>
                      </a:r>
                      <a:r>
                        <a:rPr lang="en-US" altLang="zh-HK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r>
                        <a:rPr lang="zh-TW" altLang="zh-HK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）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粟米肉醬燴意粉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茄汁雜菜燴通心粉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856359395"/>
                  </a:ext>
                </a:extLst>
              </a:tr>
              <a:tr h="423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五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南瓜鴨胸肉紅米飯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和風炸魚餅</a:t>
                      </a:r>
                      <a:r>
                        <a:rPr lang="zh-TW" sz="2000" kern="100" dirty="0" smtClean="0">
                          <a:effectLst/>
                        </a:rPr>
                        <a:t>飯配</a:t>
                      </a:r>
                      <a:r>
                        <a:rPr lang="zh-TW" sz="2000" kern="100" dirty="0">
                          <a:effectLst/>
                        </a:rPr>
                        <a:t>燒雞肉串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（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）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漢堡扒 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珍寶腸配</a:t>
                      </a:r>
                      <a:r>
                        <a:rPr lang="zh-TW" sz="2000" kern="100" dirty="0">
                          <a:effectLst/>
                        </a:rPr>
                        <a:t>粟米薯茸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白汁忌</a:t>
                      </a:r>
                      <a:r>
                        <a:rPr lang="zh-TW" sz="2000" kern="100" dirty="0" smtClean="0">
                          <a:effectLst/>
                        </a:rPr>
                        <a:t>廉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磨</a:t>
                      </a:r>
                      <a:r>
                        <a:rPr lang="zh-TW" sz="2000" kern="100" dirty="0">
                          <a:effectLst/>
                        </a:rPr>
                        <a:t>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筆尖粉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4947" marR="14947" marT="0" marB="0" anchor="ctr"/>
                </a:tc>
                <a:extLst>
                  <a:ext uri="{0D108BD9-81ED-4DB2-BD59-A6C34878D82A}">
                    <a16:rowId xmlns:a16="http://schemas.microsoft.com/office/drawing/2014/main" val="3975126497"/>
                  </a:ext>
                </a:extLst>
              </a:tr>
            </a:tbl>
          </a:graphicData>
        </a:graphic>
      </p:graphicFrame>
      <p:sp>
        <p:nvSpPr>
          <p:cNvPr id="3" name="橢圓 2"/>
          <p:cNvSpPr/>
          <p:nvPr/>
        </p:nvSpPr>
        <p:spPr bwMode="auto">
          <a:xfrm>
            <a:off x="1979712" y="4293096"/>
            <a:ext cx="936104" cy="46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5" name="橢圓 4"/>
          <p:cNvSpPr/>
          <p:nvPr/>
        </p:nvSpPr>
        <p:spPr bwMode="auto">
          <a:xfrm>
            <a:off x="3563888" y="1700808"/>
            <a:ext cx="936104" cy="46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6588224" y="2042811"/>
            <a:ext cx="663507" cy="46258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4788024" y="3284984"/>
            <a:ext cx="720080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9" name="橢圓 8"/>
          <p:cNvSpPr/>
          <p:nvPr/>
        </p:nvSpPr>
        <p:spPr bwMode="auto">
          <a:xfrm>
            <a:off x="3779913" y="2751318"/>
            <a:ext cx="504055" cy="46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3155203" y="2751318"/>
            <a:ext cx="624710" cy="46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1" name="橢圓 10"/>
          <p:cNvSpPr/>
          <p:nvPr/>
        </p:nvSpPr>
        <p:spPr bwMode="auto">
          <a:xfrm>
            <a:off x="3293120" y="4263486"/>
            <a:ext cx="702816" cy="46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2" name="橢圓 11"/>
          <p:cNvSpPr/>
          <p:nvPr/>
        </p:nvSpPr>
        <p:spPr bwMode="auto">
          <a:xfrm>
            <a:off x="3127376" y="5301208"/>
            <a:ext cx="940568" cy="46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3" name="橢圓 12"/>
          <p:cNvSpPr/>
          <p:nvPr/>
        </p:nvSpPr>
        <p:spPr bwMode="auto">
          <a:xfrm>
            <a:off x="3203848" y="5032573"/>
            <a:ext cx="724544" cy="4126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6454827" y="3068960"/>
            <a:ext cx="663507" cy="3905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7" name="橢圓 16"/>
          <p:cNvSpPr/>
          <p:nvPr/>
        </p:nvSpPr>
        <p:spPr bwMode="auto">
          <a:xfrm>
            <a:off x="5292080" y="3717032"/>
            <a:ext cx="720080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8" name="橢圓 17"/>
          <p:cNvSpPr/>
          <p:nvPr/>
        </p:nvSpPr>
        <p:spPr bwMode="auto">
          <a:xfrm>
            <a:off x="4716016" y="4318212"/>
            <a:ext cx="720080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9" name="橢圓 18"/>
          <p:cNvSpPr/>
          <p:nvPr/>
        </p:nvSpPr>
        <p:spPr bwMode="auto">
          <a:xfrm>
            <a:off x="5220072" y="5013176"/>
            <a:ext cx="720080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20" name="橢圓 19"/>
          <p:cNvSpPr/>
          <p:nvPr/>
        </p:nvSpPr>
        <p:spPr bwMode="auto">
          <a:xfrm>
            <a:off x="5004048" y="5769260"/>
            <a:ext cx="720080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4716016" y="6093296"/>
            <a:ext cx="1008112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22" name="橢圓 21"/>
          <p:cNvSpPr/>
          <p:nvPr/>
        </p:nvSpPr>
        <p:spPr bwMode="auto">
          <a:xfrm>
            <a:off x="3563888" y="5805264"/>
            <a:ext cx="936104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23" name="橢圓 22"/>
          <p:cNvSpPr/>
          <p:nvPr/>
        </p:nvSpPr>
        <p:spPr bwMode="auto">
          <a:xfrm>
            <a:off x="6364615" y="5754085"/>
            <a:ext cx="1231721" cy="3905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02320" y="1268760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44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午餐</a:t>
            </a:r>
            <a:r>
              <a:rPr lang="zh-TW" altLang="zh-HK" sz="4400" dirty="0">
                <a:ea typeface="標楷體" panose="03000509000000000000" pitchFamily="65" charset="-120"/>
                <a:cs typeface="Times New Roman" panose="02020603050405020304" pitchFamily="18" charset="0"/>
              </a:rPr>
              <a:t>大</a:t>
            </a:r>
            <a:r>
              <a:rPr lang="zh-TW" altLang="zh-HK" sz="44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革新</a:t>
            </a:r>
            <a:endParaRPr lang="zh-HK" altLang="en-US" sz="4400" dirty="0"/>
          </a:p>
        </p:txBody>
      </p:sp>
      <p:sp>
        <p:nvSpPr>
          <p:cNvPr id="5" name="矩形 4"/>
          <p:cNvSpPr/>
          <p:nvPr/>
        </p:nvSpPr>
        <p:spPr>
          <a:xfrm>
            <a:off x="1188535" y="2348880"/>
            <a:ext cx="453650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未來一個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月作出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行動，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包括</a:t>
            </a:r>
            <a:r>
              <a:rPr lang="en-US" altLang="zh-TW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︰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點餐時會先動腦筋，從餐單剔除較為「不健康」的款式後才作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選擇</a:t>
            </a:r>
            <a:endParaRPr lang="en-US" altLang="zh-TW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午餐後又會評估一下自己所吃的東西是否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健康</a:t>
            </a:r>
            <a:endParaRPr lang="en-US" altLang="zh-TW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如果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需要調整，也願意在一天的其餘時間調整一下，補充不足和避免過量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040" y="2704344"/>
            <a:ext cx="3065782" cy="35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053694"/>
              </p:ext>
            </p:extLst>
          </p:nvPr>
        </p:nvGraphicFramePr>
        <p:xfrm>
          <a:off x="467544" y="1772815"/>
          <a:ext cx="5472608" cy="45365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518341199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678491599"/>
                    </a:ext>
                  </a:extLst>
                </a:gridCol>
              </a:tblGrid>
              <a:tr h="427027">
                <a:tc>
                  <a:txBody>
                    <a:bodyPr/>
                    <a:lstStyle/>
                    <a:p>
                      <a:pPr marL="253365"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反思問題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答案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749833188"/>
                  </a:ext>
                </a:extLst>
              </a:tr>
              <a:tr h="822423">
                <a:tc>
                  <a:txBody>
                    <a:bodyPr/>
                    <a:lstStyle/>
                    <a:p>
                      <a:pPr marL="804863" lvl="0" indent="0" algn="just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zh-TW" sz="2400" kern="100" dirty="0">
                          <a:effectLst/>
                        </a:rPr>
                        <a:t>午餐所吃的蔬菜足夠嗎？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足夠／不足夠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926751971"/>
                  </a:ext>
                </a:extLst>
              </a:tr>
              <a:tr h="789473">
                <a:tc>
                  <a:txBody>
                    <a:bodyPr/>
                    <a:lstStyle/>
                    <a:p>
                      <a:pPr marL="804863" lvl="0" indent="0" algn="just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zh-TW" sz="2400" kern="100" dirty="0">
                          <a:effectLst/>
                        </a:rPr>
                        <a:t>有吃水果嗎？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有／沒有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556654157"/>
                  </a:ext>
                </a:extLst>
              </a:tr>
              <a:tr h="822423">
                <a:tc>
                  <a:txBody>
                    <a:bodyPr/>
                    <a:lstStyle/>
                    <a:p>
                      <a:pPr marL="804863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zh-TW" sz="2400" kern="100" dirty="0">
                          <a:effectLst/>
                        </a:rPr>
                        <a:t>在午餐時吃了適量的穀物類</a:t>
                      </a:r>
                      <a:r>
                        <a:rPr lang="zh-TW" sz="2400" kern="100" dirty="0" smtClean="0">
                          <a:effectLst/>
                        </a:rPr>
                        <a:t>嗎？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沒有／適量／過量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055652644"/>
                  </a:ext>
                </a:extLst>
              </a:tr>
              <a:tr h="822423">
                <a:tc>
                  <a:txBody>
                    <a:bodyPr/>
                    <a:lstStyle/>
                    <a:p>
                      <a:pPr marL="804863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zh-TW" sz="2400" kern="100" dirty="0">
                          <a:effectLst/>
                        </a:rPr>
                        <a:t>在午餐時吃了適量的肉類和蛋</a:t>
                      </a:r>
                      <a:r>
                        <a:rPr lang="zh-TW" sz="2400" kern="100" dirty="0" smtClean="0">
                          <a:effectLst/>
                        </a:rPr>
                        <a:t>嗎？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沒有／適量／過量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79400006"/>
                  </a:ext>
                </a:extLst>
              </a:tr>
              <a:tr h="852736">
                <a:tc>
                  <a:txBody>
                    <a:bodyPr/>
                    <a:lstStyle/>
                    <a:p>
                      <a:pPr marL="804863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zh-TW" sz="2400" kern="100" dirty="0">
                          <a:effectLst/>
                        </a:rPr>
                        <a:t>有喝加糖的飲品嗎？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有／沒有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018338528"/>
                  </a:ext>
                </a:extLst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56" y="2329089"/>
            <a:ext cx="633724" cy="5958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56" y="3140967"/>
            <a:ext cx="635579" cy="5976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22" y="3933055"/>
            <a:ext cx="635580" cy="5976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22" y="4775615"/>
            <a:ext cx="635580" cy="5976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56" y="5589239"/>
            <a:ext cx="635580" cy="597600"/>
          </a:xfrm>
          <a:prstGeom prst="rect">
            <a:avLst/>
          </a:prstGeom>
        </p:spPr>
      </p:pic>
      <p:sp>
        <p:nvSpPr>
          <p:cNvPr id="10" name="直線圖說文字 2 9"/>
          <p:cNvSpPr/>
          <p:nvPr/>
        </p:nvSpPr>
        <p:spPr>
          <a:xfrm>
            <a:off x="6431525" y="1111957"/>
            <a:ext cx="2519617" cy="873566"/>
          </a:xfrm>
          <a:prstGeom prst="borderCallout2">
            <a:avLst>
              <a:gd name="adj1" fmla="val 18647"/>
              <a:gd name="adj2" fmla="val -84"/>
              <a:gd name="adj3" fmla="val 18751"/>
              <a:gd name="adj4" fmla="val -5056"/>
              <a:gd name="adj5" fmla="val 173262"/>
              <a:gd name="adj6" fmla="val -18627"/>
            </a:avLst>
          </a:prstGeom>
          <a:solidFill>
            <a:srgbClr val="C9F6F7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午</a:t>
            </a:r>
            <a:r>
              <a:rPr lang="zh-TW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膳時最好吃</a:t>
            </a: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到</a:t>
            </a:r>
            <a:r>
              <a:rPr lang="zh-TW" altLang="en-US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半</a:t>
            </a: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碗</a:t>
            </a:r>
            <a:r>
              <a:rPr lang="zh-TW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煮熟的瓜</a:t>
            </a: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菜</a:t>
            </a:r>
            <a:endParaRPr lang="zh-TW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11" name="直線圖說文字 2 10"/>
          <p:cNvSpPr/>
          <p:nvPr/>
        </p:nvSpPr>
        <p:spPr>
          <a:xfrm>
            <a:off x="6444208" y="2257669"/>
            <a:ext cx="2531266" cy="922739"/>
          </a:xfrm>
          <a:prstGeom prst="borderCallout2">
            <a:avLst>
              <a:gd name="adj1" fmla="val 18647"/>
              <a:gd name="adj2" fmla="val -84"/>
              <a:gd name="adj3" fmla="val 18751"/>
              <a:gd name="adj4" fmla="val -5056"/>
              <a:gd name="adj5" fmla="val 129135"/>
              <a:gd name="adj6" fmla="val -19137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zh-TW" altLang="en-US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可在</a:t>
            </a: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其餘</a:t>
            </a:r>
            <a:r>
              <a:rPr lang="zh-TW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時間</a:t>
            </a: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補充水果</a:t>
            </a:r>
            <a:r>
              <a:rPr lang="en-US" alt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全日</a:t>
            </a:r>
            <a:r>
              <a:rPr lang="en-US" alt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2</a:t>
            </a: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份</a:t>
            </a:r>
            <a:r>
              <a:rPr lang="en-US" alt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  <a:endParaRPr lang="zh-TW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12" name="直線圖說文字 2 11"/>
          <p:cNvSpPr/>
          <p:nvPr/>
        </p:nvSpPr>
        <p:spPr>
          <a:xfrm>
            <a:off x="6444208" y="3452554"/>
            <a:ext cx="2531266" cy="1272590"/>
          </a:xfrm>
          <a:prstGeom prst="borderCallout2">
            <a:avLst>
              <a:gd name="adj1" fmla="val 18647"/>
              <a:gd name="adj2" fmla="val -84"/>
              <a:gd name="adj3" fmla="val 18751"/>
              <a:gd name="adj4" fmla="val -5056"/>
              <a:gd name="adj5" fmla="val 58906"/>
              <a:gd name="adj6" fmla="val -19767"/>
            </a:avLst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午餐</a:t>
            </a:r>
            <a:r>
              <a:rPr lang="zh-TW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需要吃至少</a:t>
            </a:r>
            <a:r>
              <a:rPr lang="en-US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碗</a:t>
            </a: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飯，</a:t>
            </a:r>
            <a:r>
              <a:rPr lang="zh-TW" altLang="en-US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可</a:t>
            </a: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其餘</a:t>
            </a:r>
            <a:r>
              <a:rPr lang="zh-TW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時間</a:t>
            </a: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補充健康</a:t>
            </a:r>
            <a:r>
              <a:rPr lang="zh-TW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小</a:t>
            </a: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食</a:t>
            </a:r>
            <a:endParaRPr lang="zh-TW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13" name="直線圖說文字 2 12"/>
          <p:cNvSpPr/>
          <p:nvPr/>
        </p:nvSpPr>
        <p:spPr>
          <a:xfrm>
            <a:off x="6394649" y="5021297"/>
            <a:ext cx="2593371" cy="1288023"/>
          </a:xfrm>
          <a:prstGeom prst="borderCallout2">
            <a:avLst>
              <a:gd name="adj1" fmla="val 43018"/>
              <a:gd name="adj2" fmla="val 443"/>
              <a:gd name="adj3" fmla="val 48420"/>
              <a:gd name="adj4" fmla="val -4530"/>
              <a:gd name="adj5" fmla="val 61121"/>
              <a:gd name="adj6" fmla="val -17316"/>
            </a:avLst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zh-TW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只</a:t>
            </a:r>
            <a:r>
              <a:rPr lang="zh-TW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吃適量的肉類和蛋，也會節制不喝加糖飲品了！</a:t>
            </a:r>
            <a:endParaRPr lang="zh-TW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5940152" y="5021297"/>
            <a:ext cx="454497" cy="27991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1983001" y="859359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平衡妙法</a:t>
            </a:r>
            <a:endParaRPr lang="zh-HK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1229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297" y="1710651"/>
            <a:ext cx="4667250" cy="4895850"/>
          </a:xfrm>
          <a:prstGeom prst="rect">
            <a:avLst/>
          </a:prstGeom>
        </p:spPr>
      </p:pic>
      <p:sp>
        <p:nvSpPr>
          <p:cNvPr id="9" name="矩形圖說文字 8"/>
          <p:cNvSpPr/>
          <p:nvPr/>
        </p:nvSpPr>
        <p:spPr bwMode="auto">
          <a:xfrm>
            <a:off x="611560" y="2760988"/>
            <a:ext cx="2304256" cy="1204995"/>
          </a:xfrm>
          <a:prstGeom prst="wedgeRectCallout">
            <a:avLst>
              <a:gd name="adj1" fmla="val 75258"/>
              <a:gd name="adj2" fmla="val 48721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我會盡量維持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「健康餐盒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321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這比例。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圖說文字 9"/>
          <p:cNvSpPr/>
          <p:nvPr/>
        </p:nvSpPr>
        <p:spPr bwMode="auto">
          <a:xfrm>
            <a:off x="611560" y="1052736"/>
            <a:ext cx="3015531" cy="1315830"/>
          </a:xfrm>
          <a:prstGeom prst="wedgeRectCallout">
            <a:avLst>
              <a:gd name="adj1" fmla="val 74149"/>
              <a:gd name="adj2" fmla="val 100719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我完全明白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，在點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餐前先剔除較為不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健康的選項。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圖說文字 10"/>
          <p:cNvSpPr/>
          <p:nvPr/>
        </p:nvSpPr>
        <p:spPr bwMode="auto">
          <a:xfrm>
            <a:off x="7020272" y="1694332"/>
            <a:ext cx="1985343" cy="1662659"/>
          </a:xfrm>
          <a:prstGeom prst="wedgeRectCallout">
            <a:avLst>
              <a:gd name="adj1" fmla="val -74906"/>
              <a:gd name="adj2" fmla="val 52911"/>
            </a:avLst>
          </a:prstGeom>
          <a:solidFill>
            <a:srgbClr val="FF99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這種平衡妙法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大人和小朋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友都用得着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的！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圖說文字 11"/>
          <p:cNvSpPr/>
          <p:nvPr/>
        </p:nvSpPr>
        <p:spPr bwMode="auto">
          <a:xfrm>
            <a:off x="611560" y="4410590"/>
            <a:ext cx="2304256" cy="1970738"/>
          </a:xfrm>
          <a:prstGeom prst="wedgeRectCallout">
            <a:avLst>
              <a:gd name="adj1" fmla="val 68477"/>
              <a:gd name="adj2" fmla="val -17458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有時維持不到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不放棄，在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其餘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時間補充吃不夠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的種類，和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減少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吃太多的種類。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568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236" y="962149"/>
            <a:ext cx="2899048" cy="3330947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分享時間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276872"/>
            <a:ext cx="4725435" cy="1440160"/>
          </a:xfrm>
        </p:spPr>
        <p:txBody>
          <a:bodyPr/>
          <a:lstStyle/>
          <a:p>
            <a:pPr eaLnBrk="1" hangingPunct="1"/>
            <a:r>
              <a:rPr lang="zh-TW" altLang="en-US" dirty="0"/>
              <a:t>今天午</a:t>
            </a:r>
            <a:r>
              <a:rPr lang="zh-TW" altLang="en-US" dirty="0" smtClean="0"/>
              <a:t>膳吃了甚麼？</a:t>
            </a:r>
            <a:endParaRPr lang="en-US" altLang="zh-TW" dirty="0" smtClean="0"/>
          </a:p>
          <a:p>
            <a:pPr eaLnBrk="1" hangingPunct="1"/>
            <a:r>
              <a:rPr lang="zh-TW" altLang="en-US" dirty="0"/>
              <a:t>你的午餐由誰</a:t>
            </a:r>
            <a:r>
              <a:rPr lang="zh-TW" altLang="en-US" dirty="0" smtClean="0"/>
              <a:t>選擇？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277" y="3933056"/>
            <a:ext cx="2160240" cy="276004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88289" y="4430652"/>
            <a:ext cx="48782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eaLnBrk="1" hangingPunct="1">
              <a:buClr>
                <a:srgbClr val="9933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200" dirty="0">
                <a:latin typeface="+mn-lt"/>
                <a:ea typeface="+mn-ea"/>
              </a:rPr>
              <a:t>今天吃剩了甚麼？為甚麼吃不完呢？</a:t>
            </a:r>
            <a:endParaRPr lang="en-US" altLang="zh-TW" sz="3200" dirty="0">
              <a:latin typeface="+mn-lt"/>
              <a:ea typeface="+mn-ea"/>
            </a:endParaRPr>
          </a:p>
          <a:p>
            <a:pPr marL="457200" indent="-457200" algn="l" eaLnBrk="1" hangingPunct="1">
              <a:buClr>
                <a:srgbClr val="9933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200" dirty="0">
                <a:latin typeface="+mn-lt"/>
                <a:ea typeface="+mn-ea"/>
              </a:rPr>
              <a:t>你認為</a:t>
            </a:r>
            <a:r>
              <a:rPr lang="zh-TW" altLang="en-US" sz="3200" dirty="0" smtClean="0">
                <a:latin typeface="+mn-lt"/>
                <a:ea typeface="+mn-ea"/>
              </a:rPr>
              <a:t>一頓「</a:t>
            </a:r>
            <a:r>
              <a:rPr lang="zh-TW" altLang="en-US" sz="3200" dirty="0">
                <a:latin typeface="+mn-lt"/>
                <a:ea typeface="+mn-ea"/>
              </a:rPr>
              <a:t>健康午餐」應該是怎樣的？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健康午餐應該</a:t>
            </a:r>
            <a:r>
              <a:rPr lang="en-US" altLang="zh-TW" dirty="0" smtClean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066800" y="2132856"/>
                <a:ext cx="7488832" cy="4104456"/>
              </a:xfrm>
            </p:spPr>
            <p:txBody>
              <a:bodyPr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Char char="•"/>
                </a:pPr>
                <a:r>
                  <a:rPr lang="zh-TW" altLang="zh-HK" sz="2800" dirty="0"/>
                  <a:t>最少</a:t>
                </a:r>
                <a:r>
                  <a:rPr lang="en-US" altLang="zh-HK" sz="2800" dirty="0"/>
                  <a:t>5</a:t>
                </a:r>
                <a:r>
                  <a:rPr lang="zh-TW" altLang="zh-HK" sz="2800" dirty="0"/>
                  <a:t>份穀物類（每份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TW" altLang="zh-HK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sz="28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HK" sz="2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zh-TW" altLang="zh-HK" sz="2800" dirty="0"/>
                  <a:t>碗飯或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TW" altLang="zh-HK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sz="28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HK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zh-TW" altLang="zh-HK" sz="2800" dirty="0"/>
                  <a:t>碗意粉）、最少</a:t>
                </a:r>
                <a:r>
                  <a:rPr lang="en-US" altLang="zh-HK" sz="2800" dirty="0"/>
                  <a:t>1</a:t>
                </a:r>
                <a:r>
                  <a:rPr lang="zh-TW" altLang="zh-HK" sz="2800" dirty="0"/>
                  <a:t>份蔬菜、</a:t>
                </a:r>
                <a:r>
                  <a:rPr lang="en-US" altLang="zh-HK" sz="2800" dirty="0"/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TW" altLang="zh-HK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HK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zh-HK" sz="2800" dirty="0"/>
                  <a:t>至</a:t>
                </a:r>
                <a:r>
                  <a:rPr lang="en-US" altLang="zh-HK" sz="2800" dirty="0"/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TW" altLang="zh-HK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HK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zh-HK" sz="2800" dirty="0"/>
                  <a:t>份肉、魚、蛋及代替品、最少</a:t>
                </a:r>
                <a:r>
                  <a:rPr lang="en-US" altLang="zh-HK" sz="2800" dirty="0"/>
                  <a:t>1</a:t>
                </a:r>
                <a:r>
                  <a:rPr lang="zh-TW" altLang="zh-HK" sz="2800" dirty="0"/>
                  <a:t>份水果類、最多</a:t>
                </a:r>
                <a:r>
                  <a:rPr lang="en-US" altLang="zh-HK" sz="2800" dirty="0"/>
                  <a:t>2</a:t>
                </a:r>
                <a:r>
                  <a:rPr lang="zh-TW" altLang="zh-HK" sz="2800" dirty="0"/>
                  <a:t>份油脂</a:t>
                </a:r>
                <a:r>
                  <a:rPr lang="zh-TW" altLang="zh-HK" sz="2800" dirty="0" smtClean="0"/>
                  <a:t>類</a:t>
                </a:r>
                <a:r>
                  <a:rPr lang="zh-TW" altLang="en-US" sz="2800" dirty="0" smtClean="0"/>
                  <a:t>。</a:t>
                </a:r>
                <a:endParaRPr lang="en-US" altLang="zh-TW" sz="2800" dirty="0" smtClean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Char char="•"/>
                </a:pPr>
                <a:r>
                  <a:rPr lang="zh-TW" altLang="en-US" sz="2800" dirty="0" smtClean="0"/>
                  <a:t>以上是適合高小年齡學童的午餐建議量。</a:t>
                </a:r>
                <a:r>
                  <a:rPr lang="zh-TW" altLang="zh-HK" sz="2800" dirty="0" smtClean="0"/>
                  <a:t>量度</a:t>
                </a:r>
                <a:r>
                  <a:rPr lang="zh-TW" altLang="en-US" sz="2800" dirty="0" smtClean="0"/>
                  <a:t>午餐中</a:t>
                </a:r>
                <a:r>
                  <a:rPr lang="zh-TW" altLang="zh-HK" sz="2800" dirty="0" smtClean="0"/>
                  <a:t>各類</a:t>
                </a:r>
                <a:r>
                  <a:rPr lang="zh-TW" altLang="zh-HK" sz="2800" dirty="0"/>
                  <a:t>食物的</a:t>
                </a:r>
                <a:r>
                  <a:rPr lang="zh-TW" altLang="zh-HK" sz="2800" dirty="0" smtClean="0"/>
                  <a:t>重量</a:t>
                </a:r>
                <a:r>
                  <a:rPr lang="zh-TW" altLang="en-US" sz="2800" dirty="0" smtClean="0"/>
                  <a:t>，</a:t>
                </a:r>
                <a:r>
                  <a:rPr lang="zh-TW" altLang="zh-HK" sz="2800" dirty="0" smtClean="0"/>
                  <a:t>是判斷</a:t>
                </a:r>
                <a:r>
                  <a:rPr lang="zh-TW" altLang="en-US" sz="2800" dirty="0" smtClean="0"/>
                  <a:t>午餐</a:t>
                </a:r>
                <a:r>
                  <a:rPr lang="zh-TW" altLang="zh-HK" sz="2800" dirty="0" smtClean="0"/>
                  <a:t>是否</a:t>
                </a:r>
                <a:r>
                  <a:rPr lang="zh-TW" altLang="zh-HK" sz="2800" dirty="0"/>
                  <a:t>合乎營養標準的準確</a:t>
                </a:r>
                <a:r>
                  <a:rPr lang="zh-TW" altLang="zh-HK" sz="2800" dirty="0" smtClean="0"/>
                  <a:t>方法</a:t>
                </a:r>
                <a:r>
                  <a:rPr lang="zh-TW" altLang="en-US" sz="2800" dirty="0" smtClean="0"/>
                  <a:t>。</a:t>
                </a:r>
                <a:endParaRPr lang="en-US" altLang="zh-TW" sz="2800" dirty="0" smtClean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Char char="•"/>
                </a:pPr>
                <a:r>
                  <a:rPr lang="zh-TW" altLang="zh-HK" sz="2800" dirty="0" smtClean="0"/>
                  <a:t>假如未能量度食物的重量，</a:t>
                </a:r>
                <a:r>
                  <a:rPr lang="zh-TW" altLang="en-US" sz="2800" dirty="0" smtClean="0"/>
                  <a:t>仍</a:t>
                </a:r>
                <a:r>
                  <a:rPr lang="zh-TW" altLang="zh-HK" sz="2800" dirty="0" smtClean="0"/>
                  <a:t>可</a:t>
                </a:r>
                <a:r>
                  <a:rPr lang="zh-TW" altLang="zh-HK" sz="2800" dirty="0"/>
                  <a:t>用肉眼以</a:t>
                </a:r>
                <a:r>
                  <a:rPr lang="en-US" altLang="zh-HK" sz="2800" dirty="0"/>
                  <a:t>3:2:1</a:t>
                </a:r>
                <a:r>
                  <a:rPr lang="zh-TW" altLang="zh-HK" sz="2800" dirty="0"/>
                  <a:t>的準則來</a:t>
                </a:r>
                <a:r>
                  <a:rPr lang="zh-TW" altLang="zh-HK" sz="2800" dirty="0" smtClean="0"/>
                  <a:t>判斷。</a:t>
                </a:r>
                <a:endParaRPr kumimoji="0" lang="zh-TW" altLang="en-US" sz="2800" b="1" dirty="0" smtClean="0"/>
              </a:p>
            </p:txBody>
          </p:sp>
        </mc:Choice>
        <mc:Fallback xmlns="">
          <p:sp>
            <p:nvSpPr>
              <p:cNvPr id="614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66800" y="2132856"/>
                <a:ext cx="7488832" cy="4104456"/>
              </a:xfrm>
              <a:blipFill>
                <a:blip r:embed="rId2"/>
                <a:stretch>
                  <a:fillRect l="-1466" b="-7578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530963"/>
            <a:ext cx="6192688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午餐盒應有的食物比例</a:t>
            </a:r>
          </a:p>
        </p:txBody>
      </p:sp>
      <p:grpSp>
        <p:nvGrpSpPr>
          <p:cNvPr id="5127" name="Group 50"/>
          <p:cNvGrpSpPr>
            <a:grpSpLocks/>
          </p:cNvGrpSpPr>
          <p:nvPr/>
        </p:nvGrpSpPr>
        <p:grpSpPr bwMode="auto">
          <a:xfrm>
            <a:off x="2005013" y="2835275"/>
            <a:ext cx="5133975" cy="1189038"/>
            <a:chOff x="0" y="0"/>
            <a:chExt cx="3234" cy="749"/>
          </a:xfrm>
        </p:grpSpPr>
        <p:sp>
          <p:nvSpPr>
            <p:cNvPr id="5129" name="Rectangle 47"/>
            <p:cNvSpPr>
              <a:spLocks noChangeArrowheads="1"/>
            </p:cNvSpPr>
            <p:nvPr/>
          </p:nvSpPr>
          <p:spPr bwMode="auto">
            <a:xfrm>
              <a:off x="0" y="0"/>
              <a:ext cx="323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HK" altLang="en-US"/>
            </a:p>
          </p:txBody>
        </p:sp>
        <p:sp>
          <p:nvSpPr>
            <p:cNvPr id="5130" name="Rectangle 48"/>
            <p:cNvSpPr>
              <a:spLocks noChangeArrowheads="1"/>
            </p:cNvSpPr>
            <p:nvPr/>
          </p:nvSpPr>
          <p:spPr bwMode="auto">
            <a:xfrm>
              <a:off x="0" y="0"/>
              <a:ext cx="3234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algn="l" eaLnBrk="1" hangingPunct="1"/>
              <a:r>
                <a:rPr lang="en-US" altLang="zh-TW"/>
                <a:t>  </a:t>
              </a:r>
              <a:r>
                <a:rPr lang="en-US" altLang="zh-TW" sz="7200"/>
                <a:t> </a:t>
              </a:r>
              <a:r>
                <a:rPr lang="en-US" altLang="zh-TW"/>
                <a:t>              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150" t="19201" r="13250" b="12200"/>
          <a:stretch/>
        </p:blipFill>
        <p:spPr>
          <a:xfrm>
            <a:off x="1835696" y="1703366"/>
            <a:ext cx="5184576" cy="3528392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2297509" y="2055877"/>
            <a:ext cx="4242922" cy="2739649"/>
            <a:chOff x="2554863" y="2456291"/>
            <a:chExt cx="3889345" cy="2511345"/>
          </a:xfrm>
        </p:grpSpPr>
        <p:sp>
          <p:nvSpPr>
            <p:cNvPr id="3" name="矩形 2"/>
            <p:cNvSpPr/>
            <p:nvPr/>
          </p:nvSpPr>
          <p:spPr bwMode="auto">
            <a:xfrm>
              <a:off x="2555776" y="2456291"/>
              <a:ext cx="3888432" cy="2511345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HK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新細明體" charset="-120"/>
              </a:endParaRPr>
            </a:p>
          </p:txBody>
        </p:sp>
        <p:cxnSp>
          <p:nvCxnSpPr>
            <p:cNvPr id="5" name="直線接點 4"/>
            <p:cNvCxnSpPr>
              <a:endCxn id="3" idx="2"/>
            </p:cNvCxnSpPr>
            <p:nvPr/>
          </p:nvCxnSpPr>
          <p:spPr bwMode="auto">
            <a:xfrm>
              <a:off x="4499992" y="2456291"/>
              <a:ext cx="0" cy="251134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直線接點 14"/>
            <p:cNvCxnSpPr/>
            <p:nvPr/>
          </p:nvCxnSpPr>
          <p:spPr bwMode="auto">
            <a:xfrm flipV="1">
              <a:off x="2554863" y="3232928"/>
              <a:ext cx="3889345" cy="5205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直線接點 17"/>
            <p:cNvCxnSpPr/>
            <p:nvPr/>
          </p:nvCxnSpPr>
          <p:spPr bwMode="auto">
            <a:xfrm flipV="1">
              <a:off x="2554863" y="4106679"/>
              <a:ext cx="3889345" cy="5205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文字方塊 8"/>
          <p:cNvSpPr txBox="1"/>
          <p:nvPr/>
        </p:nvSpPr>
        <p:spPr>
          <a:xfrm>
            <a:off x="1835696" y="523175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雞柳椰菜番茄飯</a:t>
            </a:r>
            <a:endParaRPr lang="zh-HK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220788" y="5887296"/>
            <a:ext cx="6846440" cy="830997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l"/>
            <a:r>
              <a:rPr lang="zh-TW" altLang="zh-HK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假如把一個餐盒容量平均分為</a:t>
            </a:r>
            <a:r>
              <a:rPr lang="en-US" altLang="zh-HK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zh-HK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格，穀物類應佔</a:t>
            </a:r>
            <a:r>
              <a:rPr lang="en-US" altLang="zh-HK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zh-HK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格，蔬菜佔</a:t>
            </a:r>
            <a:r>
              <a:rPr lang="en-US" altLang="zh-HK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zh-HK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格，而肉類（及其代替品）則佔</a:t>
            </a:r>
            <a:r>
              <a:rPr lang="en-US" altLang="zh-HK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zh-HK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格。</a:t>
            </a:r>
            <a:endParaRPr lang="zh-HK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564" y="1766490"/>
            <a:ext cx="4667250" cy="4895850"/>
          </a:xfrm>
          <a:prstGeom prst="rect">
            <a:avLst/>
          </a:prstGeom>
        </p:spPr>
      </p:pic>
      <p:sp>
        <p:nvSpPr>
          <p:cNvPr id="9" name="矩形圖說文字 8"/>
          <p:cNvSpPr/>
          <p:nvPr/>
        </p:nvSpPr>
        <p:spPr bwMode="auto">
          <a:xfrm>
            <a:off x="611560" y="2872077"/>
            <a:ext cx="2367459" cy="1342338"/>
          </a:xfrm>
          <a:prstGeom prst="wedgeRectCallout">
            <a:avLst>
              <a:gd name="adj1" fmla="val 64597"/>
              <a:gd name="adj2" fmla="val 45324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要做到「健康餐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盒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321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」這比例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並不容易啊！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圖說文字 9"/>
          <p:cNvSpPr/>
          <p:nvPr/>
        </p:nvSpPr>
        <p:spPr bwMode="auto">
          <a:xfrm>
            <a:off x="611560" y="1052736"/>
            <a:ext cx="3015531" cy="1315830"/>
          </a:xfrm>
          <a:prstGeom prst="wedgeRectCallout">
            <a:avLst>
              <a:gd name="adj1" fmla="val 64192"/>
              <a:gd name="adj2" fmla="val 91384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我有時訂餐，有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時自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己做，有時為了方便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就會外賣一個飯盒。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圖說文字 10"/>
          <p:cNvSpPr/>
          <p:nvPr/>
        </p:nvSpPr>
        <p:spPr bwMode="auto">
          <a:xfrm>
            <a:off x="6795443" y="1360454"/>
            <a:ext cx="2201367" cy="2399362"/>
          </a:xfrm>
          <a:prstGeom prst="wedgeRectCallout">
            <a:avLst>
              <a:gd name="adj1" fmla="val -62532"/>
              <a:gd name="adj2" fmla="val 39698"/>
            </a:avLst>
          </a:prstGeom>
          <a:solidFill>
            <a:srgbClr val="FF99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除了食物的</a:t>
            </a: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lang="en-US" altLang="zh-TW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量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選料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煮</a:t>
            </a:r>
            <a:endParaRPr lang="en-US" altLang="zh-TW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也要注意，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若選得不對，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長遠有機會影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響健康。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圖說文字 11"/>
          <p:cNvSpPr/>
          <p:nvPr/>
        </p:nvSpPr>
        <p:spPr bwMode="auto">
          <a:xfrm>
            <a:off x="615482" y="4725144"/>
            <a:ext cx="1796278" cy="890604"/>
          </a:xfrm>
          <a:prstGeom prst="wedgeRectCallout">
            <a:avLst>
              <a:gd name="adj1" fmla="val 74863"/>
              <a:gd name="adj2" fmla="val 20805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我也想知道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怎樣做！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633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395536" y="3645024"/>
            <a:ext cx="8475917" cy="3187275"/>
            <a:chOff x="395536" y="3645024"/>
            <a:chExt cx="8475917" cy="3187275"/>
          </a:xfrm>
        </p:grpSpPr>
        <p:sp>
          <p:nvSpPr>
            <p:cNvPr id="5" name="矩形 4"/>
            <p:cNvSpPr/>
            <p:nvPr/>
          </p:nvSpPr>
          <p:spPr>
            <a:xfrm>
              <a:off x="5457232" y="5262639"/>
              <a:ext cx="341422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HK" dirty="0">
                  <a:ea typeface="標楷體" panose="03000509000000000000" pitchFamily="65" charset="-120"/>
                  <a:cs typeface="Times New Roman" panose="02020603050405020304" pitchFamily="18" charset="0"/>
                </a:rPr>
                <a:t>選用傳統添加較多</a:t>
              </a:r>
              <a:r>
                <a:rPr lang="zh-TW" altLang="zh-HK" b="1" dirty="0">
                  <a:solidFill>
                    <a:srgbClr val="FF0000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油脂烹煮的醬汁</a:t>
              </a:r>
              <a:r>
                <a:rPr lang="zh-TW" altLang="zh-HK" dirty="0" smtClean="0">
                  <a:ea typeface="標楷體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TW" altLang="en-US" dirty="0">
                  <a:ea typeface="標楷體" panose="03000509000000000000" pitchFamily="65" charset="-120"/>
                  <a:cs typeface="Times New Roman" panose="02020603050405020304" pitchFamily="18" charset="0"/>
                </a:rPr>
                <a:t>就是椰</a:t>
              </a:r>
              <a:r>
                <a:rPr lang="zh-TW" altLang="en-US" dirty="0" smtClean="0">
                  <a:ea typeface="標楷體" panose="03000509000000000000" pitchFamily="65" charset="-120"/>
                  <a:cs typeface="Times New Roman" panose="02020603050405020304" pitchFamily="18" charset="0"/>
                </a:rPr>
                <a:t>漿</a:t>
              </a:r>
              <a:r>
                <a:rPr lang="zh-TW" altLang="zh-HK" dirty="0">
                  <a:ea typeface="標楷體" panose="03000509000000000000" pitchFamily="65" charset="-120"/>
                  <a:cs typeface="Times New Roman" panose="02020603050405020304" pitchFamily="18" charset="0"/>
                </a:rPr>
                <a:t>咖喱</a:t>
              </a:r>
              <a:r>
                <a:rPr lang="zh-TW" altLang="zh-HK" dirty="0" smtClean="0">
                  <a:ea typeface="標楷體" panose="03000509000000000000" pitchFamily="65" charset="-120"/>
                  <a:cs typeface="Times New Roman" panose="02020603050405020304" pitchFamily="18" charset="0"/>
                </a:rPr>
                <a:t>汁</a:t>
              </a:r>
              <a:r>
                <a:rPr lang="zh-TW" altLang="en-US" dirty="0" smtClean="0">
                  <a:ea typeface="標楷體" panose="03000509000000000000" pitchFamily="65" charset="-120"/>
                  <a:cs typeface="Times New Roman" panose="02020603050405020304" pitchFamily="18" charset="0"/>
                </a:rPr>
                <a:t>，其他例子包括忌廉</a:t>
              </a:r>
              <a:r>
                <a:rPr lang="zh-TW" altLang="zh-HK" dirty="0" smtClean="0">
                  <a:ea typeface="標楷體" panose="03000509000000000000" pitchFamily="65" charset="-120"/>
                  <a:cs typeface="Times New Roman" panose="02020603050405020304" pitchFamily="18" charset="0"/>
                </a:rPr>
                <a:t>白</a:t>
              </a:r>
              <a:r>
                <a:rPr lang="zh-TW" altLang="zh-HK" dirty="0">
                  <a:ea typeface="標楷體" panose="03000509000000000000" pitchFamily="65" charset="-120"/>
                  <a:cs typeface="Times New Roman" panose="02020603050405020304" pitchFamily="18" charset="0"/>
                </a:rPr>
                <a:t>汁</a:t>
              </a:r>
              <a:r>
                <a:rPr lang="zh-TW" altLang="zh-HK" dirty="0" smtClean="0">
                  <a:ea typeface="標楷體" panose="03000509000000000000" pitchFamily="65" charset="-120"/>
                  <a:cs typeface="Times New Roman" panose="02020603050405020304" pitchFamily="18" charset="0"/>
                </a:rPr>
                <a:t>、</a:t>
              </a:r>
              <a:r>
                <a:rPr lang="zh-TW" altLang="en-US" dirty="0" smtClean="0">
                  <a:ea typeface="標楷體" panose="03000509000000000000" pitchFamily="65" charset="-120"/>
                  <a:cs typeface="Times New Roman" panose="02020603050405020304" pitchFamily="18" charset="0"/>
                </a:rPr>
                <a:t>肉醬</a:t>
              </a:r>
              <a:endParaRPr lang="zh-HK" altLang="en-US" dirty="0"/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3654723"/>
              <a:ext cx="4824536" cy="3158653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1259632" y="3645024"/>
              <a:ext cx="3240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effectLst>
                    <a:glow rad="127000">
                      <a:schemeClr val="bg1"/>
                    </a:glow>
                  </a:effectLst>
                </a:rPr>
                <a:t>椰漿咖喱雞肉飯</a:t>
              </a:r>
            </a:p>
          </p:txBody>
        </p:sp>
        <p:sp>
          <p:nvSpPr>
            <p:cNvPr id="22" name="矩形圖說文字 21"/>
            <p:cNvSpPr/>
            <p:nvPr/>
          </p:nvSpPr>
          <p:spPr bwMode="auto">
            <a:xfrm>
              <a:off x="5425184" y="3712370"/>
              <a:ext cx="3389385" cy="1368152"/>
            </a:xfrm>
            <a:prstGeom prst="wedgeRectCallout">
              <a:avLst>
                <a:gd name="adj1" fmla="val -73248"/>
                <a:gd name="adj2" fmla="val 13806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zh-TW" altLang="en-US" sz="2800" dirty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穀物佔</a:t>
              </a:r>
              <a:r>
                <a:rPr lang="en-US" altLang="zh-TW" sz="2800" dirty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3</a:t>
              </a:r>
              <a:r>
                <a:rPr lang="zh-TW" altLang="en-US" sz="2800" dirty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格，</a:t>
              </a:r>
              <a:r>
                <a:rPr lang="zh-TW" altLang="en-US" sz="2800" dirty="0" smtClean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蔬菜</a:t>
              </a:r>
              <a:endParaRPr lang="en-US" altLang="zh-TW" sz="2800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r>
                <a:rPr lang="zh-TW" altLang="en-US" sz="2800" dirty="0" smtClean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佔</a:t>
              </a:r>
              <a:r>
                <a:rPr lang="en-US" altLang="zh-TW" sz="2800" dirty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1</a:t>
              </a:r>
              <a:r>
                <a:rPr lang="zh-TW" altLang="en-US" sz="2800" dirty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格，肉類佔</a:t>
              </a:r>
              <a:r>
                <a:rPr lang="en-US" altLang="zh-TW" sz="2800" dirty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2</a:t>
              </a:r>
              <a:r>
                <a:rPr lang="zh-TW" altLang="en-US" sz="2800" dirty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格</a:t>
              </a:r>
              <a:r>
                <a:rPr lang="zh-TW" altLang="en-US" sz="2800" dirty="0" smtClean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，</a:t>
              </a:r>
              <a:endParaRPr lang="en-US" altLang="zh-TW" sz="2800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r>
                <a:rPr lang="zh-TW" altLang="en-US" sz="2800" dirty="0" smtClean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肉</a:t>
              </a:r>
              <a:r>
                <a:rPr lang="zh-TW" altLang="en-US" sz="2800" dirty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太多但菜太少。</a:t>
              </a:r>
              <a:endParaRPr lang="zh-HK" alt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5416553" y="1993277"/>
            <a:ext cx="3454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選用</a:t>
            </a:r>
            <a:r>
              <a:rPr lang="zh-TW" altLang="zh-HK" b="1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油炸</a:t>
            </a:r>
            <a:r>
              <a:rPr lang="zh-TW" altLang="zh-HK" b="1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食物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，就是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炸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豬扒，常吃導致脂肪攝取過多。其他常見的炸物例如</a:t>
            </a:r>
            <a:r>
              <a:rPr lang="en-US" altLang="zh-TW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︰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炸雞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、炸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豆腐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50" t="13601" r="10101" b="12200"/>
          <a:stretch/>
        </p:blipFill>
        <p:spPr>
          <a:xfrm>
            <a:off x="379883" y="238100"/>
            <a:ext cx="4891535" cy="3281663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1057852" y="693874"/>
            <a:ext cx="3566901" cy="2448272"/>
            <a:chOff x="2554863" y="2456291"/>
            <a:chExt cx="3889345" cy="2511345"/>
          </a:xfrm>
        </p:grpSpPr>
        <p:sp>
          <p:nvSpPr>
            <p:cNvPr id="7" name="矩形 6"/>
            <p:cNvSpPr/>
            <p:nvPr/>
          </p:nvSpPr>
          <p:spPr bwMode="auto">
            <a:xfrm>
              <a:off x="2555776" y="2456291"/>
              <a:ext cx="3888432" cy="2511345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HK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新細明體" charset="-120"/>
              </a:endParaRPr>
            </a:p>
          </p:txBody>
        </p:sp>
        <p:cxnSp>
          <p:nvCxnSpPr>
            <p:cNvPr id="8" name="直線接點 7"/>
            <p:cNvCxnSpPr>
              <a:endCxn id="7" idx="2"/>
            </p:cNvCxnSpPr>
            <p:nvPr/>
          </p:nvCxnSpPr>
          <p:spPr bwMode="auto">
            <a:xfrm>
              <a:off x="4499992" y="2456291"/>
              <a:ext cx="0" cy="251134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直線接點 8"/>
            <p:cNvCxnSpPr/>
            <p:nvPr/>
          </p:nvCxnSpPr>
          <p:spPr bwMode="auto">
            <a:xfrm flipV="1">
              <a:off x="2554863" y="3232928"/>
              <a:ext cx="3889345" cy="5205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直線接點 9"/>
            <p:cNvCxnSpPr/>
            <p:nvPr/>
          </p:nvCxnSpPr>
          <p:spPr bwMode="auto">
            <a:xfrm flipV="1">
              <a:off x="2554863" y="4106679"/>
              <a:ext cx="3889345" cy="5205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文字方塊 10"/>
          <p:cNvSpPr txBox="1"/>
          <p:nvPr/>
        </p:nvSpPr>
        <p:spPr>
          <a:xfrm>
            <a:off x="249015" y="358401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effectLst>
                  <a:glow rad="127000">
                    <a:schemeClr val="bg1"/>
                  </a:glow>
                </a:effectLst>
              </a:rPr>
              <a:t>椰菜炸豬扒飯</a:t>
            </a:r>
            <a:endParaRPr lang="zh-HK" altLang="en-US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3" name="矩形圖說文字 12"/>
          <p:cNvSpPr/>
          <p:nvPr/>
        </p:nvSpPr>
        <p:spPr bwMode="auto">
          <a:xfrm>
            <a:off x="5416553" y="542172"/>
            <a:ext cx="3389385" cy="1368152"/>
          </a:xfrm>
          <a:prstGeom prst="wedgeRectCallout">
            <a:avLst>
              <a:gd name="adj1" fmla="val -73248"/>
              <a:gd name="adj2" fmla="val 13806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28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穀物佔</a:t>
            </a:r>
            <a:r>
              <a:rPr lang="en-US" altLang="zh-TW" sz="28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8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格，</a:t>
            </a:r>
            <a:r>
              <a:rPr lang="zh-TW" altLang="en-US" sz="2800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蔬菜</a:t>
            </a:r>
            <a:endParaRPr lang="en-US" altLang="zh-TW" sz="2800" dirty="0" smtClean="0">
              <a:solidFill>
                <a:schemeClr val="bg1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格，肉類佔</a:t>
            </a:r>
            <a:r>
              <a:rPr lang="en-US" altLang="zh-TW" sz="28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</a:t>
            </a:r>
            <a:r>
              <a:rPr lang="zh-TW" altLang="en-US" sz="2800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US" altLang="zh-TW" sz="2800" dirty="0" smtClean="0">
              <a:solidFill>
                <a:schemeClr val="bg1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肉</a:t>
            </a:r>
            <a:r>
              <a:rPr lang="zh-TW" altLang="en-US" sz="28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太多但菜太少。</a:t>
            </a:r>
            <a:endParaRPr lang="zh-HK" altLang="en-US" sz="2800" dirty="0">
              <a:solidFill>
                <a:schemeClr val="bg1"/>
              </a:solidFill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1154126" y="4149080"/>
            <a:ext cx="3489882" cy="2261437"/>
            <a:chOff x="2554863" y="2456291"/>
            <a:chExt cx="3889345" cy="2511345"/>
          </a:xfrm>
        </p:grpSpPr>
        <p:sp>
          <p:nvSpPr>
            <p:cNvPr id="18" name="矩形 17"/>
            <p:cNvSpPr/>
            <p:nvPr/>
          </p:nvSpPr>
          <p:spPr bwMode="auto">
            <a:xfrm>
              <a:off x="2555776" y="2456291"/>
              <a:ext cx="3888432" cy="2511345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HK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新細明體" charset="-120"/>
              </a:endParaRPr>
            </a:p>
          </p:txBody>
        </p:sp>
        <p:cxnSp>
          <p:nvCxnSpPr>
            <p:cNvPr id="19" name="直線接點 18"/>
            <p:cNvCxnSpPr>
              <a:endCxn id="18" idx="2"/>
            </p:cNvCxnSpPr>
            <p:nvPr/>
          </p:nvCxnSpPr>
          <p:spPr bwMode="auto">
            <a:xfrm>
              <a:off x="4499992" y="2456291"/>
              <a:ext cx="0" cy="251134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直線接點 19"/>
            <p:cNvCxnSpPr/>
            <p:nvPr/>
          </p:nvCxnSpPr>
          <p:spPr bwMode="auto">
            <a:xfrm flipV="1">
              <a:off x="2554863" y="3232928"/>
              <a:ext cx="3889345" cy="5205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直線接點 20"/>
            <p:cNvCxnSpPr/>
            <p:nvPr/>
          </p:nvCxnSpPr>
          <p:spPr bwMode="auto">
            <a:xfrm flipV="1">
              <a:off x="2554863" y="4106679"/>
              <a:ext cx="3889345" cy="5205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1682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987706" y="5215878"/>
            <a:ext cx="3948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選用</a:t>
            </a:r>
            <a:r>
              <a:rPr lang="zh-TW" altLang="zh-HK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ea typeface="標楷體" panose="03000509000000000000" pitchFamily="65" charset="-120"/>
                <a:cs typeface="Times New Roman" panose="02020603050405020304" pitchFamily="18" charset="0"/>
              </a:rPr>
              <a:t>加工肉類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就是叉燒和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香腸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dirty="0">
                <a:ea typeface="標楷體" panose="03000509000000000000" pitchFamily="65" charset="-120"/>
                <a:cs typeface="Times New Roman" panose="02020603050405020304" pitchFamily="18" charset="0"/>
              </a:rPr>
              <a:t>常吃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導致鹽分和脂肪</a:t>
            </a:r>
            <a:r>
              <a:rPr lang="zh-TW" altLang="en-US" dirty="0">
                <a:ea typeface="標楷體" panose="03000509000000000000" pitchFamily="65" charset="-120"/>
                <a:cs typeface="Times New Roman" panose="02020603050405020304" pitchFamily="18" charset="0"/>
              </a:rPr>
              <a:t>攝取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過多，其他例子包括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午餐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肉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火腿和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漢堡扒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598" y="3625783"/>
            <a:ext cx="4392488" cy="31005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252" y="332655"/>
            <a:ext cx="4817723" cy="32931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5394" y="982290"/>
            <a:ext cx="3472518" cy="1200329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穀物佔超過</a:t>
            </a:r>
            <a:r>
              <a:rPr lang="en-US" altLang="zh-TW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格，蔬菜佔</a:t>
            </a:r>
            <a:r>
              <a:rPr lang="en-US" altLang="zh-TW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0</a:t>
            </a:r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格，肉類佔差不多</a:t>
            </a:r>
            <a:r>
              <a:rPr lang="en-US" altLang="zh-TW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格，明顯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ea typeface="標楷體" panose="03000509000000000000" pitchFamily="65" charset="-120"/>
                <a:cs typeface="Times New Roman" panose="02020603050405020304" pitchFamily="18" charset="0"/>
              </a:rPr>
              <a:t>缺乏蔬菜</a:t>
            </a:r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HK" altLang="en-US" dirty="0">
              <a:solidFill>
                <a:schemeClr val="bg1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4732086" y="916939"/>
            <a:ext cx="3767715" cy="2152021"/>
            <a:chOff x="2554863" y="2456291"/>
            <a:chExt cx="3889345" cy="2511345"/>
          </a:xfrm>
        </p:grpSpPr>
        <p:sp>
          <p:nvSpPr>
            <p:cNvPr id="14" name="矩形 13"/>
            <p:cNvSpPr/>
            <p:nvPr/>
          </p:nvSpPr>
          <p:spPr bwMode="auto">
            <a:xfrm>
              <a:off x="2555776" y="2456291"/>
              <a:ext cx="3888432" cy="2511345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HK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新細明體" charset="-120"/>
              </a:endParaRPr>
            </a:p>
          </p:txBody>
        </p:sp>
        <p:cxnSp>
          <p:nvCxnSpPr>
            <p:cNvPr id="15" name="直線接點 14"/>
            <p:cNvCxnSpPr>
              <a:endCxn id="14" idx="2"/>
            </p:cNvCxnSpPr>
            <p:nvPr/>
          </p:nvCxnSpPr>
          <p:spPr bwMode="auto">
            <a:xfrm>
              <a:off x="4499992" y="2456291"/>
              <a:ext cx="0" cy="251134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直線接點 15"/>
            <p:cNvCxnSpPr/>
            <p:nvPr/>
          </p:nvCxnSpPr>
          <p:spPr bwMode="auto">
            <a:xfrm flipV="1">
              <a:off x="2554863" y="3232928"/>
              <a:ext cx="3889345" cy="5205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直線接點 16"/>
            <p:cNvCxnSpPr/>
            <p:nvPr/>
          </p:nvCxnSpPr>
          <p:spPr bwMode="auto">
            <a:xfrm flipV="1">
              <a:off x="2554863" y="4106679"/>
              <a:ext cx="3889345" cy="5205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" name="文字方塊 17"/>
          <p:cNvSpPr txBox="1"/>
          <p:nvPr/>
        </p:nvSpPr>
        <p:spPr>
          <a:xfrm>
            <a:off x="5336906" y="212813"/>
            <a:ext cx="255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effectLst>
                  <a:glow rad="127000">
                    <a:schemeClr val="bg1"/>
                  </a:glow>
                </a:effectLst>
              </a:rPr>
              <a:t>椒鹽豬扒飯</a:t>
            </a:r>
            <a:endParaRPr lang="zh-HK" altLang="en-US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8200" y="2331189"/>
            <a:ext cx="3616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這種豬扒也是炸過的</a:t>
            </a:r>
            <a:endParaRPr lang="zh-HK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5191771" y="4008893"/>
            <a:ext cx="3472518" cy="1200329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將材料放在一起，不容易看出比例，但明顯</a:t>
            </a:r>
            <a:r>
              <a:rPr lang="zh-TW" altLang="en-US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缺乏蔬菜</a:t>
            </a:r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HK" altLang="en-US" dirty="0">
              <a:solidFill>
                <a:schemeClr val="bg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221838" y="3543399"/>
            <a:ext cx="255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effectLst>
                  <a:glow rad="127000">
                    <a:schemeClr val="bg1"/>
                  </a:glow>
                </a:effectLst>
              </a:rPr>
              <a:t>叉燒飯併珍寶腸</a:t>
            </a:r>
            <a:endParaRPr lang="zh-HK" altLang="en-US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193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47664" y="2237963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ea typeface="標楷體" panose="03000509000000000000" pitchFamily="65" charset="-120"/>
                <a:cs typeface="Times New Roman" panose="02020603050405020304" pitchFamily="18" charset="0"/>
              </a:rPr>
              <a:t>重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點是，它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選用</a:t>
            </a:r>
            <a:r>
              <a:rPr lang="zh-TW" altLang="zh-HK" b="1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添加油分的穀物</a:t>
            </a:r>
            <a:r>
              <a:rPr lang="zh-TW" altLang="zh-HK" b="1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類</a:t>
            </a:r>
            <a:r>
              <a:rPr lang="zh-TW" altLang="en-US" dirty="0">
                <a:ea typeface="標楷體" panose="03000509000000000000" pitchFamily="65" charset="-120"/>
                <a:cs typeface="Times New Roman" panose="02020603050405020304" pitchFamily="18" charset="0"/>
              </a:rPr>
              <a:t>，就是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伊麵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，其他例子包括經油炸的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即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食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麵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河粉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201" t="20600" r="8001" b="9402"/>
          <a:stretch/>
        </p:blipFill>
        <p:spPr>
          <a:xfrm>
            <a:off x="1907704" y="3153881"/>
            <a:ext cx="5328592" cy="350565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2843808" y="6279703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effectLst>
                  <a:glow rad="127000">
                    <a:schemeClr val="bg1"/>
                  </a:glow>
                </a:effectLst>
              </a:rPr>
              <a:t>干燒伊麵（含有椰菜）</a:t>
            </a:r>
            <a:endParaRPr lang="zh-HK" altLang="en-US" b="1" dirty="0">
              <a:effectLst>
                <a:glow rad="127000">
                  <a:schemeClr val="bg1"/>
                </a:glow>
              </a:effectLst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2699792" y="3585929"/>
            <a:ext cx="3744416" cy="2484276"/>
            <a:chOff x="2751127" y="3392996"/>
            <a:chExt cx="3959510" cy="2484276"/>
          </a:xfrm>
        </p:grpSpPr>
        <p:sp>
          <p:nvSpPr>
            <p:cNvPr id="6" name="矩形 5"/>
            <p:cNvSpPr/>
            <p:nvPr/>
          </p:nvSpPr>
          <p:spPr bwMode="auto">
            <a:xfrm>
              <a:off x="2751127" y="3392996"/>
              <a:ext cx="3959510" cy="2448272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HK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新細明體" charset="-120"/>
              </a:endParaRPr>
            </a:p>
          </p:txBody>
        </p:sp>
        <p:cxnSp>
          <p:nvCxnSpPr>
            <p:cNvPr id="7" name="直線接點 6"/>
            <p:cNvCxnSpPr/>
            <p:nvPr/>
          </p:nvCxnSpPr>
          <p:spPr bwMode="auto">
            <a:xfrm>
              <a:off x="4067944" y="3392996"/>
              <a:ext cx="0" cy="244827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直線接點 7"/>
            <p:cNvCxnSpPr/>
            <p:nvPr/>
          </p:nvCxnSpPr>
          <p:spPr bwMode="auto">
            <a:xfrm flipV="1">
              <a:off x="2807804" y="4617132"/>
              <a:ext cx="3902833" cy="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直線接點 10"/>
            <p:cNvCxnSpPr/>
            <p:nvPr/>
          </p:nvCxnSpPr>
          <p:spPr bwMode="auto">
            <a:xfrm>
              <a:off x="5436096" y="3429000"/>
              <a:ext cx="0" cy="244827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矩形 12"/>
          <p:cNvSpPr/>
          <p:nvPr/>
        </p:nvSpPr>
        <p:spPr>
          <a:xfrm>
            <a:off x="1691680" y="1004535"/>
            <a:ext cx="5760640" cy="1200329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這樣看出穀物佔</a:t>
            </a:r>
            <a:r>
              <a:rPr lang="en-US" altLang="zh-TW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格，蔬菜佔</a:t>
            </a:r>
            <a:r>
              <a:rPr lang="zh-TW" altLang="en-US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約</a:t>
            </a:r>
            <a:r>
              <a:rPr lang="en-US" altLang="zh-TW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格，肉類則佔</a:t>
            </a:r>
            <a:r>
              <a:rPr lang="en-US" altLang="zh-TW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0</a:t>
            </a:r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格，明顯</a:t>
            </a:r>
            <a:r>
              <a:rPr lang="zh-TW" altLang="en-US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缺乏肉類</a:t>
            </a:r>
            <a:r>
              <a:rPr lang="zh-TW" altLang="en-US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（魚類、蛋類和豆類也能提供蛋白質）。</a:t>
            </a:r>
            <a:endParaRPr lang="zh-HK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 bwMode="auto">
          <a:xfrm>
            <a:off x="5155170" y="4733040"/>
            <a:ext cx="3384376" cy="1848250"/>
          </a:xfrm>
          <a:prstGeom prst="round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1410754" y="4740448"/>
            <a:ext cx="3068743" cy="1848250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6898150" y="2420888"/>
            <a:ext cx="2001436" cy="216024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618666" y="2428784"/>
            <a:ext cx="2636504" cy="2160240"/>
          </a:xfrm>
          <a:prstGeom prst="roundRect">
            <a:avLst/>
          </a:prstGeom>
          <a:solidFill>
            <a:srgbClr val="FF99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3426368" y="2428784"/>
            <a:ext cx="3316696" cy="2160240"/>
          </a:xfrm>
          <a:prstGeom prst="roundRect">
            <a:avLst/>
          </a:prstGeom>
          <a:solidFill>
            <a:srgbClr val="C9F6F7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新細明體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714" y="3100663"/>
            <a:ext cx="2029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選用油炸食物，例如︰炸雞、炸豆腐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4157144" y="3019364"/>
            <a:ext cx="2425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選用傳統添加較多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油脂烹煮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的醬汁，例如肉醬、白汁、咖喱汁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5725218" y="5284280"/>
            <a:ext cx="2666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選用添加油分的穀物類，例如伊麵、即食麵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、河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粉</a:t>
            </a:r>
            <a:endParaRPr lang="zh-HK" altLang="en-US" dirty="0"/>
          </a:p>
        </p:txBody>
      </p:sp>
      <p:sp>
        <p:nvSpPr>
          <p:cNvPr id="9" name="矩形 8"/>
          <p:cNvSpPr/>
          <p:nvPr/>
        </p:nvSpPr>
        <p:spPr>
          <a:xfrm>
            <a:off x="7449134" y="3183173"/>
            <a:ext cx="120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缺乏</a:t>
            </a:r>
            <a:endParaRPr lang="en-US" altLang="zh-TW" dirty="0" smtClean="0">
              <a:solidFill>
                <a:schemeClr val="bg1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HK" dirty="0" smtClean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蔬菜</a:t>
            </a:r>
            <a:endParaRPr lang="zh-HK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82689" y="5260903"/>
            <a:ext cx="2499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選用加工肉類，例如午餐肉、漢堡扒、香腸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16" name="圖片 1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100" y="2610822"/>
            <a:ext cx="439420" cy="434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圖片 1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5006" y="2572800"/>
            <a:ext cx="439420" cy="434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圖片 1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458" y="2610822"/>
            <a:ext cx="439420" cy="434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圖片 1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346" y="4829335"/>
            <a:ext cx="445872" cy="40776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圖片 1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898" y="4877056"/>
            <a:ext cx="445872" cy="407761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4" name="群組 3"/>
          <p:cNvGrpSpPr/>
          <p:nvPr/>
        </p:nvGrpSpPr>
        <p:grpSpPr>
          <a:xfrm>
            <a:off x="619490" y="972832"/>
            <a:ext cx="8344998" cy="1200329"/>
            <a:chOff x="619490" y="972832"/>
            <a:chExt cx="8344998" cy="1200329"/>
          </a:xfrm>
        </p:grpSpPr>
        <p:sp>
          <p:nvSpPr>
            <p:cNvPr id="21" name="矩形 20"/>
            <p:cNvSpPr/>
            <p:nvPr/>
          </p:nvSpPr>
          <p:spPr>
            <a:xfrm>
              <a:off x="619490" y="972832"/>
              <a:ext cx="834499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HK" dirty="0" smtClean="0">
                  <a:ea typeface="標楷體" panose="03000509000000000000" pitchFamily="65" charset="-120"/>
                  <a:cs typeface="Times New Roman" panose="02020603050405020304" pitchFamily="18" charset="0"/>
                </a:rPr>
                <a:t>分析餐單中有關食材和煮法的描述，圈出符合</a:t>
              </a:r>
              <a:r>
                <a:rPr lang="zh-TW" altLang="en-US" dirty="0" smtClean="0">
                  <a:ea typeface="標楷體" panose="03000509000000000000" pitchFamily="65" charset="-120"/>
                  <a:cs typeface="Times New Roman" panose="02020603050405020304" pitchFamily="18" charset="0"/>
                </a:rPr>
                <a:t>以下</a:t>
              </a:r>
              <a:r>
                <a:rPr lang="zh-TW" altLang="zh-HK" dirty="0" smtClean="0">
                  <a:ea typeface="標楷體" panose="03000509000000000000" pitchFamily="65" charset="-120"/>
                  <a:cs typeface="Times New Roman" panose="02020603050405020304" pitchFamily="18" charset="0"/>
                </a:rPr>
                <a:t>「餐盒五級豬」規則的用詞，假如缺乏蔬菜則打</a:t>
              </a:r>
              <a:r>
                <a:rPr lang="zh-TW" altLang="zh-HK" b="1" dirty="0" smtClean="0">
                  <a:solidFill>
                    <a:srgbClr val="FF0000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（</a:t>
              </a:r>
              <a:r>
                <a:rPr lang="en-US" altLang="zh-HK" b="1" dirty="0" smtClean="0">
                  <a:solidFill>
                    <a:srgbClr val="FF0000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*</a:t>
              </a:r>
              <a:r>
                <a:rPr lang="zh-TW" altLang="zh-HK" b="1" dirty="0" smtClean="0">
                  <a:solidFill>
                    <a:srgbClr val="FF0000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）</a:t>
              </a:r>
              <a:r>
                <a:rPr lang="zh-TW" altLang="zh-HK" dirty="0" smtClean="0">
                  <a:ea typeface="標楷體" panose="03000509000000000000" pitchFamily="65" charset="-120"/>
                  <a:cs typeface="Times New Roman" panose="02020603050405020304" pitchFamily="18" charset="0"/>
                </a:rPr>
                <a:t>，再按健康原則，從你認為犯規次數最少的餐款，選出每日一種「健康之選」</a:t>
              </a:r>
              <a:endParaRPr lang="zh-HK" altLang="en-US" dirty="0"/>
            </a:p>
          </p:txBody>
        </p:sp>
        <p:sp>
          <p:nvSpPr>
            <p:cNvPr id="3" name="橢圓 2"/>
            <p:cNvSpPr/>
            <p:nvPr/>
          </p:nvSpPr>
          <p:spPr bwMode="auto">
            <a:xfrm>
              <a:off x="5508104" y="972832"/>
              <a:ext cx="735515" cy="46165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HK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新細明體" charset="-120"/>
              </a:endParaRPr>
            </a:p>
          </p:txBody>
        </p:sp>
      </p:grpSp>
      <p:pic>
        <p:nvPicPr>
          <p:cNvPr id="29" name="圖片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715605"/>
            <a:ext cx="753795" cy="1298565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127" y="2637221"/>
            <a:ext cx="983459" cy="1376949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200" y="2572800"/>
            <a:ext cx="977228" cy="1441370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90" y="4949064"/>
            <a:ext cx="1037243" cy="1186660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415" y="4949064"/>
            <a:ext cx="994034" cy="12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新細明體" charset="-12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3821</TotalTime>
  <Words>1192</Words>
  <Application>Microsoft Office PowerPoint</Application>
  <PresentationFormat>如螢幕大小 (4:3)</PresentationFormat>
  <Paragraphs>186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1" baseType="lpstr">
      <vt:lpstr>微軟正黑體</vt:lpstr>
      <vt:lpstr>新細明體</vt:lpstr>
      <vt:lpstr>標楷體</vt:lpstr>
      <vt:lpstr>Cambria Math</vt:lpstr>
      <vt:lpstr>Times New Roman</vt:lpstr>
      <vt:lpstr>Wingdings</vt:lpstr>
      <vt:lpstr>Nature</vt:lpstr>
      <vt:lpstr>PowerPoint 簡報</vt:lpstr>
      <vt:lpstr>分享時間</vt:lpstr>
      <vt:lpstr>健康午餐應該…</vt:lpstr>
      <vt:lpstr>午餐盒應有的食物比例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CUHK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香港中文大學健康教育及促進健康中心</dc:creator>
  <cp:lastModifiedBy>Vera</cp:lastModifiedBy>
  <cp:revision>415</cp:revision>
  <dcterms:created xsi:type="dcterms:W3CDTF">2002-06-20T05:01:11Z</dcterms:created>
  <dcterms:modified xsi:type="dcterms:W3CDTF">2018-11-03T02:01:32Z</dcterms:modified>
</cp:coreProperties>
</file>